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84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78C84-7BA5-47AC-AB6D-013FA05A3A23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942D9-389A-4816-A8F8-7A86F0F979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685800"/>
            <a:ext cx="5334000" cy="3200399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latin typeface="Algerian" pitchFamily="82" charset="0"/>
              </a:rPr>
              <a:t>Filosofia</a:t>
            </a:r>
            <a:r>
              <a:rPr lang="en-US" sz="4800" b="1" dirty="0" smtClean="0">
                <a:latin typeface="Algerian" pitchFamily="82" charset="0"/>
              </a:rPr>
              <a:t> </a:t>
            </a:r>
            <a:r>
              <a:rPr lang="en-US" sz="4800" b="1" dirty="0" err="1" smtClean="0">
                <a:latin typeface="Algerian" pitchFamily="82" charset="0"/>
              </a:rPr>
              <a:t>Contemporanea</a:t>
            </a:r>
            <a:r>
              <a:rPr lang="en-US" sz="4800" b="1" dirty="0" smtClean="0">
                <a:latin typeface="Algerian" pitchFamily="82" charset="0"/>
              </a:rPr>
              <a:t/>
            </a:r>
            <a:br>
              <a:rPr lang="en-US" sz="4800" b="1" dirty="0" smtClean="0">
                <a:latin typeface="Algerian" pitchFamily="82" charset="0"/>
              </a:rPr>
            </a:br>
            <a:r>
              <a:rPr lang="en-US" sz="4800" b="1" dirty="0" smtClean="0">
                <a:latin typeface="Algerian" pitchFamily="82" charset="0"/>
              </a:rPr>
              <a:t>parte- a</a:t>
            </a:r>
            <a:endParaRPr lang="en-US" sz="4800" b="1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724400"/>
            <a:ext cx="51816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Aysha</a:t>
            </a:r>
            <a:r>
              <a:rPr lang="en-US" dirty="0" smtClean="0">
                <a:solidFill>
                  <a:schemeClr val="tx1"/>
                </a:solidFill>
              </a:rPr>
              <a:t> M. Garcia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Lymerka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Collazo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Liza </a:t>
            </a:r>
            <a:r>
              <a:rPr lang="en-US" dirty="0" err="1" smtClean="0">
                <a:solidFill>
                  <a:schemeClr val="tx1"/>
                </a:solidFill>
              </a:rPr>
              <a:t>Laureano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3.bp.blogspot.com/-vDgoZde9AiA/TdvndsRGMlI/AAAAAAAAAZc/kgT_5iP3pKc/s1600/FILOSOF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289" y="0"/>
            <a:ext cx="384028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ilosofia.laguia2000.com/wp-content/uploads/2008/09/que-es-filosof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401"/>
            <a:ext cx="2286000" cy="4419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752600"/>
            <a:ext cx="7391400" cy="4038600"/>
          </a:xfrm>
        </p:spPr>
        <p:txBody>
          <a:bodyPr/>
          <a:lstStyle/>
          <a:p>
            <a:r>
              <a:rPr lang="es-PR" sz="3600" dirty="0" smtClean="0"/>
              <a:t>El método fenomenológico consiste en examinar todos los contenidos de conciencia, pero en lugar de dictaminar si estos contenidos son reales o irreales o imaginarios, los examina en cuanto son puramente dados.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Karl Jaspers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828800"/>
            <a:ext cx="4495800" cy="4525963"/>
          </a:xfrm>
        </p:spPr>
        <p:txBody>
          <a:bodyPr/>
          <a:lstStyle/>
          <a:p>
            <a:r>
              <a:rPr lang="es-PR" sz="3600" dirty="0"/>
              <a:t>Psiquiatra alemán y filósofo, quien tuvo una fuerte influencia en la teología, en la psiquiatría y en la filosofía moderna. </a:t>
            </a:r>
            <a:endParaRPr lang="en-US" sz="3600" dirty="0"/>
          </a:p>
          <a:p>
            <a:endParaRPr lang="en-US" dirty="0"/>
          </a:p>
        </p:txBody>
      </p:sp>
      <p:pic>
        <p:nvPicPr>
          <p:cNvPr id="21506" name="Picture 2" descr="http://poars1982.files.wordpress.com/2008/06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23433"/>
            <a:ext cx="3700272" cy="5253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ilosofia.laguia2000.com/wp-content/uploads/2009/03/la-filosofia-educativa-en-los-medi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0" y="1295400"/>
            <a:ext cx="2381250" cy="556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7620000" cy="4953000"/>
          </a:xfrm>
        </p:spPr>
        <p:txBody>
          <a:bodyPr>
            <a:normAutofit/>
          </a:bodyPr>
          <a:lstStyle/>
          <a:p>
            <a:r>
              <a:rPr lang="es-PR" sz="3600" dirty="0" smtClean="0"/>
              <a:t>La </a:t>
            </a:r>
            <a:r>
              <a:rPr lang="es-PR" sz="3600" dirty="0"/>
              <a:t>filosofía del </a:t>
            </a:r>
            <a:r>
              <a:rPr lang="es-PR" sz="3600" dirty="0" smtClean="0"/>
              <a:t>existencialismo.</a:t>
            </a:r>
          </a:p>
          <a:p>
            <a:r>
              <a:rPr lang="es-PR" sz="3600" dirty="0" smtClean="0"/>
              <a:t>Señala </a:t>
            </a:r>
            <a:r>
              <a:rPr lang="es-PR" sz="3600" dirty="0"/>
              <a:t>que al cuestionar la realidad enfrentamos los límites que un método científico (o empírico) simplemente no puede traspasar</a:t>
            </a:r>
            <a:r>
              <a:rPr lang="es-PR" sz="3600" dirty="0" smtClean="0"/>
              <a:t>.</a:t>
            </a:r>
          </a:p>
          <a:p>
            <a:r>
              <a:rPr lang="es-PR" sz="3600" dirty="0"/>
              <a:t>La Trascendencia es, para Jaspers, lo que existe más allá del mundo del tiempo y el espacio.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Martín Heidegger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4648200" cy="4525963"/>
          </a:xfrm>
        </p:spPr>
        <p:txBody>
          <a:bodyPr>
            <a:normAutofit/>
          </a:bodyPr>
          <a:lstStyle/>
          <a:p>
            <a:r>
              <a:rPr lang="es-PR" sz="3600" dirty="0"/>
              <a:t>Filósofo alemán fundador de la fenomenología existencial y considerado uno de los filósofos más originales del siglo XX. </a:t>
            </a:r>
            <a:endParaRPr lang="en-US" sz="3600" dirty="0"/>
          </a:p>
        </p:txBody>
      </p:sp>
      <p:pic>
        <p:nvPicPr>
          <p:cNvPr id="24578" name="Picture 2" descr="http://www.marcuse.org/herbert/people/heidegger/heideggersig300px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600201"/>
            <a:ext cx="3505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7010400" cy="4525963"/>
          </a:xfrm>
        </p:spPr>
        <p:txBody>
          <a:bodyPr>
            <a:normAutofit lnSpcReduction="10000"/>
          </a:bodyPr>
          <a:lstStyle/>
          <a:p>
            <a:r>
              <a:rPr lang="es-ES" sz="3600" dirty="0"/>
              <a:t> </a:t>
            </a:r>
            <a:r>
              <a:rPr lang="es-ES" sz="3600" dirty="0" smtClean="0"/>
              <a:t>El </a:t>
            </a:r>
            <a:r>
              <a:rPr lang="es-ES" sz="3600" dirty="0"/>
              <a:t>sentido del ser es íntimamente dependiente del tiempo, por esto podemos considerar la primera etapa como marcada por una búsqueda del "ser del tiempo</a:t>
            </a:r>
            <a:r>
              <a:rPr lang="es-ES" sz="3600" dirty="0" smtClean="0"/>
              <a:t>".</a:t>
            </a:r>
          </a:p>
          <a:p>
            <a:r>
              <a:rPr lang="es-ES" sz="3600" dirty="0"/>
              <a:t>concibe su pensamiento como el desarrollo de una "historia del ser".</a:t>
            </a:r>
            <a:endParaRPr lang="en-US" sz="3600" dirty="0"/>
          </a:p>
        </p:txBody>
      </p:sp>
      <p:pic>
        <p:nvPicPr>
          <p:cNvPr id="54274" name="Picture 2" descr="http://4.bp.blogspot.com/_e_X2q-3xiC4/TLTRk603ogI/AAAAAAAAAB0/MfkkW6lGTRE/s72-c/filosof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514600"/>
            <a:ext cx="24384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sz="3600" dirty="0"/>
              <a:t>La lengua es la casa de la verdad del ser. </a:t>
            </a:r>
            <a:endParaRPr lang="en-US" sz="3600" dirty="0"/>
          </a:p>
          <a:p>
            <a:r>
              <a:rPr lang="es-PR" sz="3600" dirty="0" smtClean="0"/>
              <a:t>Sólo </a:t>
            </a:r>
            <a:r>
              <a:rPr lang="es-PR" sz="3600" dirty="0"/>
              <a:t>hay mundo donde hay lenguaje. </a:t>
            </a:r>
            <a:endParaRPr lang="en-US" sz="3600" dirty="0"/>
          </a:p>
          <a:p>
            <a:r>
              <a:rPr lang="es-PR" sz="3600" dirty="0" smtClean="0"/>
              <a:t>La </a:t>
            </a:r>
            <a:r>
              <a:rPr lang="es-PR" sz="3600" dirty="0"/>
              <a:t>filosofía implica una movilidad libre en el pensamiento, es un acto creador que disuelve las ideologías. </a:t>
            </a:r>
            <a:endParaRPr lang="en-US" sz="3600" dirty="0"/>
          </a:p>
          <a:p>
            <a:endParaRPr lang="en-US" dirty="0"/>
          </a:p>
        </p:txBody>
      </p:sp>
      <p:pic>
        <p:nvPicPr>
          <p:cNvPr id="28674" name="Picture 2" descr="http://1.bp.blogspot.com/_ZIDZKrVb3LQ/TSXf9aUK3vI/AAAAAAAADtE/2EZ13sEVtmg/s1600/philosophy_discuss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191000"/>
            <a:ext cx="8001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Jean Paul Sartre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600200"/>
            <a:ext cx="4572000" cy="4525963"/>
          </a:xfrm>
        </p:spPr>
        <p:txBody>
          <a:bodyPr/>
          <a:lstStyle/>
          <a:p>
            <a:r>
              <a:rPr lang="es-PR" sz="3600" dirty="0"/>
              <a:t>Filósofo, dramaturgo, novelista y periodista político francés, uno de los principales representantes del existencialismo. </a:t>
            </a:r>
            <a:endParaRPr lang="en-US" sz="3600" dirty="0"/>
          </a:p>
          <a:p>
            <a:endParaRPr lang="en-US" dirty="0"/>
          </a:p>
        </p:txBody>
      </p:sp>
      <p:pic>
        <p:nvPicPr>
          <p:cNvPr id="27650" name="Picture 2" descr="http://www.biografiasyvidas.com/biografia/s/fotos/sart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32385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>
            <a:normAutofit/>
          </a:bodyPr>
          <a:lstStyle/>
          <a:p>
            <a:r>
              <a:rPr lang="es-ES" dirty="0"/>
              <a:t> </a:t>
            </a:r>
            <a:r>
              <a:rPr lang="es-ES" sz="3600" dirty="0"/>
              <a:t>Para Sartre, </a:t>
            </a:r>
            <a:r>
              <a:rPr lang="es-ES" sz="3600" dirty="0" smtClean="0"/>
              <a:t>el existencialismo </a:t>
            </a:r>
            <a:r>
              <a:rPr lang="es-ES" sz="3600" dirty="0"/>
              <a:t>es la filosofía que hace suya la comunicación de que la “existencia procede a </a:t>
            </a:r>
            <a:r>
              <a:rPr lang="es-ES" sz="3600" dirty="0" smtClean="0"/>
              <a:t>la esencia</a:t>
            </a:r>
            <a:r>
              <a:rPr lang="es-ES" sz="3600" dirty="0"/>
              <a:t>”</a:t>
            </a:r>
            <a:endParaRPr lang="es-ES" dirty="0"/>
          </a:p>
          <a:p>
            <a:endParaRPr lang="es-PR" dirty="0" smtClean="0"/>
          </a:p>
          <a:p>
            <a:endParaRPr lang="en-US" dirty="0"/>
          </a:p>
        </p:txBody>
      </p:sp>
      <p:pic>
        <p:nvPicPr>
          <p:cNvPr id="30722" name="Picture 2" descr="http://t3.gstatic.com/images?q=tbn:ANd9GcTxP6E84wHTcq6ZA4xGLypv3OG11xHJWe46FYrDl0Hm-7YbMUs8_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62400"/>
            <a:ext cx="91440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Miguel de Unamuno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334000" cy="4297363"/>
          </a:xfrm>
        </p:spPr>
        <p:txBody>
          <a:bodyPr/>
          <a:lstStyle/>
          <a:p>
            <a:r>
              <a:rPr lang="es-PR" sz="3600" dirty="0"/>
              <a:t>Ensayista, erudito, crítico, novelista, poeta y periodista español, principal exponente de la Generación del 98 y de obra variada y original. </a:t>
            </a:r>
            <a:endParaRPr lang="en-US" sz="3600" dirty="0"/>
          </a:p>
          <a:p>
            <a:endParaRPr lang="en-US" dirty="0"/>
          </a:p>
        </p:txBody>
      </p:sp>
      <p:pic>
        <p:nvPicPr>
          <p:cNvPr id="29698" name="Picture 2" descr="http://www.rjgeib.com/heroes/unamuno/unamu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1" y="1295400"/>
            <a:ext cx="3200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linkingsky.com/images/philosop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800600"/>
            <a:ext cx="4038600" cy="2057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229600" cy="3276600"/>
          </a:xfrm>
        </p:spPr>
        <p:txBody>
          <a:bodyPr>
            <a:noAutofit/>
          </a:bodyPr>
          <a:lstStyle/>
          <a:p>
            <a:r>
              <a:rPr lang="es-ES" sz="3600" dirty="0" smtClean="0"/>
              <a:t>El </a:t>
            </a:r>
            <a:r>
              <a:rPr lang="es-ES" sz="3600" dirty="0"/>
              <a:t>deseo fundamental del hombre es la propia </a:t>
            </a:r>
            <a:r>
              <a:rPr lang="es-ES" sz="3600" dirty="0" err="1" smtClean="0"/>
              <a:t>subsitencia</a:t>
            </a:r>
            <a:r>
              <a:rPr lang="es-ES" sz="3600" dirty="0" smtClean="0"/>
              <a:t> </a:t>
            </a:r>
            <a:r>
              <a:rPr lang="es-ES" sz="3600" dirty="0"/>
              <a:t>el deseo de </a:t>
            </a:r>
            <a:r>
              <a:rPr lang="es-ES" sz="3600" dirty="0" smtClean="0"/>
              <a:t>eternidad.</a:t>
            </a:r>
          </a:p>
          <a:p>
            <a:r>
              <a:rPr lang="es-ES" sz="3600" dirty="0"/>
              <a:t>Unamuno </a:t>
            </a:r>
            <a:r>
              <a:rPr lang="es-ES" sz="3600" dirty="0" smtClean="0"/>
              <a:t>negaba </a:t>
            </a:r>
            <a:r>
              <a:rPr lang="es-ES" sz="3600" dirty="0"/>
              <a:t>todo sistema porque insistía en "fe en la fe misma": </a:t>
            </a:r>
            <a:r>
              <a:rPr lang="es-ES" sz="3600" i="1" dirty="0"/>
              <a:t>"Y si la fe la sustancia de la esperanza es a su vez la forma de la fe.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Filosofía</a:t>
            </a:r>
            <a:r>
              <a:rPr lang="en-US" dirty="0" smtClean="0"/>
              <a:t> </a:t>
            </a:r>
            <a:r>
              <a:rPr lang="en-US" dirty="0" err="1" smtClean="0"/>
              <a:t>Contemporánea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/>
          <a:lstStyle/>
          <a:p>
            <a:r>
              <a:rPr lang="es-ES" b="1" dirty="0" smtClean="0"/>
              <a:t>La </a:t>
            </a:r>
            <a:r>
              <a:rPr lang="es-ES" b="1" dirty="0"/>
              <a:t>filosofía contemporánea se extiende desde fines del siglo XVIII hasta nuestros días.</a:t>
            </a:r>
          </a:p>
          <a:p>
            <a:r>
              <a:rPr lang="es-ES" b="1" dirty="0" smtClean="0"/>
              <a:t>Comenzó a partir de la disolución del sistema hegeliano.</a:t>
            </a:r>
            <a:endParaRPr lang="en-US" dirty="0"/>
          </a:p>
        </p:txBody>
      </p:sp>
      <p:pic>
        <p:nvPicPr>
          <p:cNvPr id="4098" name="Picture 2" descr="http://1.bp.blogspot.com/__65Khcu5Q-k/TMex03oskbI/AAAAAAAAAA4/MqSZ9xGrt9Y/s1600/foto_filosofia+DUDAS+E+I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09999"/>
            <a:ext cx="9144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b="1" dirty="0"/>
              <a:t>Oswaldo </a:t>
            </a:r>
            <a:r>
              <a:rPr lang="es-PR" b="1" dirty="0" err="1" smtClean="0"/>
              <a:t>Spengler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4648200" cy="4525963"/>
          </a:xfrm>
        </p:spPr>
        <p:txBody>
          <a:bodyPr>
            <a:normAutofit/>
          </a:bodyPr>
          <a:lstStyle/>
          <a:p>
            <a:r>
              <a:rPr lang="es-PR" sz="3600" dirty="0" smtClean="0"/>
              <a:t> </a:t>
            </a:r>
            <a:r>
              <a:rPr lang="es-PR" sz="3600" dirty="0" err="1"/>
              <a:t>Blankenburg</a:t>
            </a:r>
            <a:r>
              <a:rPr lang="es-PR" sz="3600" dirty="0"/>
              <a:t>, 29 de mayo de 1880 - † Múnich, 8 de mayo de 1936)</a:t>
            </a:r>
            <a:endParaRPr lang="en-US" sz="3600" dirty="0"/>
          </a:p>
          <a:p>
            <a:r>
              <a:rPr lang="es-PR" sz="3600" dirty="0"/>
              <a:t>Fue un filósofo y matemático alemán. </a:t>
            </a:r>
            <a:endParaRPr lang="en-US" sz="3600" dirty="0"/>
          </a:p>
        </p:txBody>
      </p:sp>
      <p:pic>
        <p:nvPicPr>
          <p:cNvPr id="31746" name="Picture 2" descr="http://www.oswaldmosley.com/uploads/page/30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378142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200400"/>
            <a:ext cx="9448800" cy="3657600"/>
          </a:xfrm>
        </p:spPr>
        <p:txBody>
          <a:bodyPr>
            <a:noAutofit/>
          </a:bodyPr>
          <a:lstStyle/>
          <a:p>
            <a:r>
              <a:rPr lang="es-PR" sz="3600" dirty="0" smtClean="0"/>
              <a:t>El </a:t>
            </a:r>
            <a:r>
              <a:rPr lang="es-PR" sz="3600" dirty="0"/>
              <a:t>centro de su doctrina se encuentra la idea de la pluralidad cultural de la humanidad. </a:t>
            </a:r>
            <a:endParaRPr lang="es-PR" sz="3600" dirty="0" smtClean="0"/>
          </a:p>
          <a:p>
            <a:r>
              <a:rPr lang="es-PR" sz="3600" dirty="0"/>
              <a:t>La Historia es lo mismo que un proceso biológico, y, como tal, pasa por etapas necesarias de gestación, nacimiento, desarrollo y </a:t>
            </a:r>
            <a:r>
              <a:rPr lang="es-PR" sz="3600" dirty="0" smtClean="0"/>
              <a:t>consumación.</a:t>
            </a:r>
            <a:endParaRPr lang="en-US" sz="3600" dirty="0"/>
          </a:p>
        </p:txBody>
      </p:sp>
      <p:pic>
        <p:nvPicPr>
          <p:cNvPr id="35842" name="Picture 2" descr="http://4.bp.blogspot.com/_S6bYGOATChk/R97o3o9RlEI/AAAAAAAAABE/ET73Mg63QCo/S600/filosof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95400"/>
            <a:ext cx="70866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676400"/>
            <a:ext cx="5486400" cy="5181600"/>
          </a:xfrm>
        </p:spPr>
        <p:txBody>
          <a:bodyPr>
            <a:normAutofit lnSpcReduction="10000"/>
          </a:bodyPr>
          <a:lstStyle/>
          <a:p>
            <a:r>
              <a:rPr lang="es-PR" sz="3600" dirty="0"/>
              <a:t>La religión sigue el socialismo como irreligión, la economía ya no es dirigida por la política, mientras que el dinero se ha convertido en el punto de referencia de toda realización, y la vida se concentra en unas pocas metrópolis</a:t>
            </a:r>
            <a:endParaRPr lang="en-US" sz="3600" dirty="0"/>
          </a:p>
        </p:txBody>
      </p:sp>
      <p:pic>
        <p:nvPicPr>
          <p:cNvPr id="34818" name="Picture 2" descr="http://www.ffil.uam.es/filosofia/imagenes/muert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33813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s-PR" b="1" dirty="0" err="1"/>
              <a:t>Arnold</a:t>
            </a:r>
            <a:r>
              <a:rPr lang="es-PR" b="1" dirty="0"/>
              <a:t> </a:t>
            </a:r>
            <a:r>
              <a:rPr lang="es-PR" b="1" dirty="0" err="1"/>
              <a:t>toynbee</a:t>
            </a:r>
            <a:r>
              <a:rPr lang="es-PR" b="1" dirty="0"/>
              <a:t> </a:t>
            </a:r>
            <a:r>
              <a:rPr lang="es-PR" b="1" dirty="0" smtClean="0"/>
              <a:t/>
            </a:r>
            <a:br>
              <a:rPr lang="es-PR" b="1" dirty="0" smtClean="0"/>
            </a:br>
            <a:r>
              <a:rPr lang="es-PR" b="1" dirty="0" err="1" smtClean="0"/>
              <a:t>Arnold</a:t>
            </a:r>
            <a:r>
              <a:rPr lang="es-PR" b="1" dirty="0" smtClean="0"/>
              <a:t> </a:t>
            </a:r>
            <a:r>
              <a:rPr lang="es-PR" b="1" dirty="0"/>
              <a:t>Joseph </a:t>
            </a:r>
            <a:r>
              <a:rPr lang="es-PR" b="1" dirty="0" err="1"/>
              <a:t>Toynbee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5410200" cy="4525963"/>
          </a:xfrm>
        </p:spPr>
        <p:txBody>
          <a:bodyPr>
            <a:normAutofit/>
          </a:bodyPr>
          <a:lstStyle/>
          <a:p>
            <a:r>
              <a:rPr lang="es-PR" sz="3600" dirty="0"/>
              <a:t>Londres, 1889 - York, 1975) Filósofo e historiador británico, considerado como uno de los más importantes filósofos de la historia</a:t>
            </a:r>
            <a:endParaRPr lang="en-US" sz="3600" dirty="0"/>
          </a:p>
        </p:txBody>
      </p:sp>
      <p:pic>
        <p:nvPicPr>
          <p:cNvPr id="33794" name="Picture 2" descr="http://media-1.web.britannica.com/eb-media/61/26661-004-C42B79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371600"/>
            <a:ext cx="32004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maestropsicologo.com/wp-content/uploads/2010/03/filosof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00200"/>
            <a:ext cx="7696200" cy="5257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s-PR" sz="3600" dirty="0"/>
              <a:t>El primer punto de importancia en la filosofía de la Historia de </a:t>
            </a:r>
            <a:r>
              <a:rPr lang="es-PR" sz="3600" dirty="0" err="1"/>
              <a:t>Toynbee</a:t>
            </a:r>
            <a:r>
              <a:rPr lang="es-PR" sz="3600" dirty="0"/>
              <a:t> es romper con la división temporal por etapas</a:t>
            </a:r>
            <a:r>
              <a:rPr lang="es-PR" sz="3600" dirty="0" smtClean="0"/>
              <a:t>.</a:t>
            </a:r>
          </a:p>
          <a:p>
            <a:r>
              <a:rPr lang="es-PR" sz="3600" dirty="0" smtClean="0"/>
              <a:t>Apelaba </a:t>
            </a:r>
            <a:r>
              <a:rPr lang="es-PR" sz="3600" dirty="0"/>
              <a:t>al factor espiritual como el necesario fertilizante de la civilización. </a:t>
            </a:r>
            <a:endParaRPr lang="es-PR" sz="3600" dirty="0" smtClean="0"/>
          </a:p>
          <a:p>
            <a:r>
              <a:rPr lang="es-PR" sz="3600" dirty="0"/>
              <a:t>El </a:t>
            </a:r>
            <a:r>
              <a:rPr lang="es-PR" sz="3600" dirty="0" smtClean="0"/>
              <a:t>decía </a:t>
            </a:r>
            <a:r>
              <a:rPr lang="es-PR" sz="3600" dirty="0"/>
              <a:t>que  a religión y espiritualidad es un factor regenerador de una civilización</a:t>
            </a:r>
            <a:r>
              <a:rPr lang="es-PR" dirty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b="1" dirty="0"/>
              <a:t>Benedetto </a:t>
            </a:r>
            <a:r>
              <a:rPr lang="es-PR" b="1" dirty="0" err="1"/>
              <a:t>Croce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600200"/>
            <a:ext cx="5181600" cy="4525963"/>
          </a:xfrm>
        </p:spPr>
        <p:txBody>
          <a:bodyPr>
            <a:noAutofit/>
          </a:bodyPr>
          <a:lstStyle/>
          <a:p>
            <a:r>
              <a:rPr lang="es-PR" sz="3600" dirty="0" err="1"/>
              <a:t>Pescasseroli</a:t>
            </a:r>
            <a:r>
              <a:rPr lang="es-PR" sz="3600" dirty="0"/>
              <a:t>, 1866 - Nápoles, 1952) Filósofo, historiador y crítico literario italiano cuya obra ha ejercido considerable influencia, sobre todo en los campos de la estética y de la historia.</a:t>
            </a:r>
            <a:endParaRPr lang="en-US" sz="3600" dirty="0"/>
          </a:p>
        </p:txBody>
      </p:sp>
      <p:pic>
        <p:nvPicPr>
          <p:cNvPr id="36866" name="Picture 2" descr="http://www.summersky.it/foto/ischia/capitoli-storici/benedetto-cro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348615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67818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6705600" cy="4525963"/>
          </a:xfrm>
        </p:spPr>
        <p:txBody>
          <a:bodyPr>
            <a:noAutofit/>
          </a:bodyPr>
          <a:lstStyle/>
          <a:p>
            <a:r>
              <a:rPr lang="es-PR" sz="3600" dirty="0"/>
              <a:t>El principio fundamental de su filosofía es que la actividad espiritual (mental) constituye la realidad </a:t>
            </a:r>
            <a:r>
              <a:rPr lang="es-PR" sz="3600" dirty="0" smtClean="0"/>
              <a:t>absoluta.</a:t>
            </a:r>
          </a:p>
          <a:p>
            <a:r>
              <a:rPr lang="es-PR" sz="3600" dirty="0"/>
              <a:t>El arte es conocimiento de lo particular y la lógica de lo universal; la economía es volición de lo particular, y la moral de lo universal. </a:t>
            </a:r>
            <a:endParaRPr lang="en-US" sz="3600" dirty="0"/>
          </a:p>
        </p:txBody>
      </p:sp>
      <p:pic>
        <p:nvPicPr>
          <p:cNvPr id="39938" name="Picture 2" descr="http://filosofia.laguia2000.com/wp-content/uploads/2008/06/caracteristicas-de-la-filosof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2286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b="1" dirty="0" err="1"/>
              <a:t>Ernst</a:t>
            </a:r>
            <a:r>
              <a:rPr lang="es-PR" b="1" dirty="0"/>
              <a:t> </a:t>
            </a:r>
            <a:r>
              <a:rPr lang="es-PR" b="1" dirty="0" err="1"/>
              <a:t>Cassirer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s-PR" sz="4000" dirty="0" err="1"/>
              <a:t>Breslau</a:t>
            </a:r>
            <a:r>
              <a:rPr lang="es-PR" sz="4000" dirty="0"/>
              <a:t>, 1874 – Princeton, 1945) Filósofo alemán de origen judío. </a:t>
            </a:r>
            <a:endParaRPr lang="en-US" sz="4000" dirty="0"/>
          </a:p>
          <a:p>
            <a:endParaRPr lang="en-US" dirty="0"/>
          </a:p>
        </p:txBody>
      </p:sp>
      <p:pic>
        <p:nvPicPr>
          <p:cNvPr id="38914" name="Picture 2" descr="http://30.media.tumblr.com/aHyNHMV3lbyh6m71Dltm8q1h_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066800"/>
            <a:ext cx="32004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3.bp.blogspot.com/-kbZNmsPlZso/TenlJi094VI/AAAAAAAAAbs/MJghr7TMOq0/s1600/filosof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886200"/>
            <a:ext cx="3733800" cy="2971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sz="3600" dirty="0"/>
              <a:t>Filosofía de las formas simbólicas. </a:t>
            </a:r>
            <a:endParaRPr lang="es-PR" sz="3600" dirty="0" smtClean="0"/>
          </a:p>
          <a:p>
            <a:r>
              <a:rPr lang="es-PR" sz="3600" dirty="0" smtClean="0"/>
              <a:t>La </a:t>
            </a:r>
            <a:r>
              <a:rPr lang="es-PR" sz="3600" dirty="0"/>
              <a:t>diferencia entre el animal y el hombre la pondrá precisamente en la capacidad de éste de crear símbolos.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5298" name="Picture 2" descr="http://estaticos02.cache.el-mundo.net/yodonablogs/imagenes/2006/06/28/1151484983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"/>
            <a:ext cx="9144000" cy="6835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es-PR" dirty="0" err="1"/>
              <a:t>Friedrich</a:t>
            </a:r>
            <a:r>
              <a:rPr lang="es-PR" dirty="0"/>
              <a:t> </a:t>
            </a:r>
            <a:r>
              <a:rPr lang="es-PR" dirty="0" err="1"/>
              <a:t>Wilhelm</a:t>
            </a:r>
            <a:r>
              <a:rPr lang="es-PR" dirty="0"/>
              <a:t> Nietzsche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5410200" cy="5486400"/>
          </a:xfrm>
        </p:spPr>
        <p:txBody>
          <a:bodyPr>
            <a:noAutofit/>
          </a:bodyPr>
          <a:lstStyle/>
          <a:p>
            <a:r>
              <a:rPr lang="es-PR" sz="3600" dirty="0" smtClean="0"/>
              <a:t>Nació el 15 </a:t>
            </a:r>
            <a:r>
              <a:rPr lang="es-PR" sz="3600" dirty="0"/>
              <a:t>de octubre de 1844 – Weimar, </a:t>
            </a:r>
            <a:r>
              <a:rPr lang="es-PR" sz="3600" dirty="0" smtClean="0"/>
              <a:t>y muere el 25 </a:t>
            </a:r>
            <a:r>
              <a:rPr lang="es-PR" sz="3600" dirty="0"/>
              <a:t>de agosto de </a:t>
            </a:r>
            <a:r>
              <a:rPr lang="es-PR" sz="3600" dirty="0" smtClean="0"/>
              <a:t>1900.</a:t>
            </a:r>
          </a:p>
          <a:p>
            <a:r>
              <a:rPr lang="es-PR" sz="3600" dirty="0" smtClean="0"/>
              <a:t>Fue </a:t>
            </a:r>
            <a:r>
              <a:rPr lang="es-PR" sz="3600" dirty="0"/>
              <a:t>un filósofo, poeta, músico y </a:t>
            </a:r>
            <a:r>
              <a:rPr lang="es-PR" sz="3600" dirty="0" err="1"/>
              <a:t>filólogoalemán</a:t>
            </a:r>
            <a:r>
              <a:rPr lang="es-PR" sz="3600" dirty="0"/>
              <a:t>, considerado uno de los pensadores modernos más influyentes del siglo XIX</a:t>
            </a:r>
            <a:endParaRPr lang="en-US" sz="3600" dirty="0"/>
          </a:p>
        </p:txBody>
      </p:sp>
      <p:pic>
        <p:nvPicPr>
          <p:cNvPr id="15362" name="Picture 2" descr="http://aaronasphar.files.wordpress.com/2010/12/nietzs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219200"/>
            <a:ext cx="36576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R" sz="3600" dirty="0"/>
              <a:t>Realizó una crítica exhaustiva de la cultura, la religión y la filosofía </a:t>
            </a:r>
            <a:r>
              <a:rPr lang="es-PR" sz="3600" dirty="0" smtClean="0"/>
              <a:t>occidental</a:t>
            </a:r>
          </a:p>
          <a:p>
            <a:r>
              <a:rPr lang="es-PR" sz="3600" dirty="0" smtClean="0"/>
              <a:t>Usaba </a:t>
            </a:r>
            <a:r>
              <a:rPr lang="es-PR" sz="3600" dirty="0"/>
              <a:t>múltiples puntos de vista en su trabajo como un medio para retar al lector a considerar varias facetas de un </a:t>
            </a:r>
            <a:r>
              <a:rPr lang="es-PR" sz="3600" dirty="0" smtClean="0"/>
              <a:t>tema.</a:t>
            </a:r>
          </a:p>
        </p:txBody>
      </p:sp>
      <p:pic>
        <p:nvPicPr>
          <p:cNvPr id="18434" name="Picture 2" descr="http://3.bp.blogspot.com/-djqO2bhT8Zs/Tadi-fXodaI/AAAAAAAAAAY/LkUDPkm3LUg/s250/filosofia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29201"/>
            <a:ext cx="91440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3.bp.blogspot.com/_ndHExHsPbgI/TFrPC2cnI7I/AAAAAAAAAFg/SKbTPhjiGcc/s1600/filosofia_320%5B1%5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1"/>
            <a:ext cx="7086600" cy="320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276600"/>
            <a:ext cx="8229600" cy="3581400"/>
          </a:xfrm>
        </p:spPr>
        <p:txBody>
          <a:bodyPr/>
          <a:lstStyle/>
          <a:p>
            <a:r>
              <a:rPr lang="es-PR" sz="3600" dirty="0" smtClean="0"/>
              <a:t>De acuerdo con Nietzsche, las masas (a quien denominaba "rebaño", "manada" o "muchedumbre") se adaptan a la tradición, mientras su superhombre utópico es seguro, independiente y muy individualista.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dirty="0"/>
              <a:t>José Ortega y Gasset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219200"/>
            <a:ext cx="5638800" cy="5257800"/>
          </a:xfrm>
        </p:spPr>
        <p:txBody>
          <a:bodyPr>
            <a:noAutofit/>
          </a:bodyPr>
          <a:lstStyle/>
          <a:p>
            <a:r>
              <a:rPr lang="es-PR" sz="3600" dirty="0" smtClean="0"/>
              <a:t>Nace en Madrid</a:t>
            </a:r>
            <a:r>
              <a:rPr lang="es-PR" sz="3600" dirty="0"/>
              <a:t>, </a:t>
            </a:r>
            <a:r>
              <a:rPr lang="es-PR" sz="3600" dirty="0" smtClean="0"/>
              <a:t>el 9 </a:t>
            </a:r>
            <a:r>
              <a:rPr lang="es-PR" sz="3600" dirty="0"/>
              <a:t>de mayo de 1883 </a:t>
            </a:r>
            <a:r>
              <a:rPr lang="es-PR" sz="3600" dirty="0" smtClean="0"/>
              <a:t>y muere el </a:t>
            </a:r>
            <a:r>
              <a:rPr lang="es-PR" sz="3600" dirty="0"/>
              <a:t>18 de octubre de </a:t>
            </a:r>
            <a:r>
              <a:rPr lang="es-PR" sz="3600" dirty="0" smtClean="0"/>
              <a:t>1955</a:t>
            </a:r>
          </a:p>
          <a:p>
            <a:r>
              <a:rPr lang="es-PR" sz="3600" dirty="0" smtClean="0"/>
              <a:t>Fue </a:t>
            </a:r>
            <a:r>
              <a:rPr lang="es-PR" sz="3600" dirty="0"/>
              <a:t>un filósofo y ensayista español, exponente principal de la teoría del perspectivismo y de la razón vital e histórica, situado en el movimiento del Novecentismo</a:t>
            </a:r>
            <a:endParaRPr lang="en-US" sz="3600" dirty="0"/>
          </a:p>
        </p:txBody>
      </p:sp>
      <p:pic>
        <p:nvPicPr>
          <p:cNvPr id="16386" name="Picture 2" descr="http://www.filosofia.org/enc/ece/e406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347938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ierradeguadarramatic.wikispaces.com/file/view/Filosofia-e-Consciencia-Negra.jpg/224279818/Filosofia-e-Consciencia-Neg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981200" cy="17525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7086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PR" sz="3600" b="1" dirty="0" smtClean="0"/>
              <a:t>Desarrolla </a:t>
            </a:r>
            <a:r>
              <a:rPr lang="es-PR" sz="3600" b="1" dirty="0"/>
              <a:t>el «</a:t>
            </a:r>
            <a:r>
              <a:rPr lang="es-PR" sz="3600" b="1" dirty="0" err="1"/>
              <a:t>raciovitalismo</a:t>
            </a:r>
            <a:r>
              <a:rPr lang="es-PR" sz="3600" b="1" dirty="0"/>
              <a:t>», teoría que funda el conocimiento en la vida humana como la realidad radical, uno de cuyos componentes esenciales es la propia razón.</a:t>
            </a:r>
            <a:endParaRPr lang="en-US" sz="3600" b="1" dirty="0"/>
          </a:p>
          <a:p>
            <a:r>
              <a:rPr lang="es-PR" sz="3600" b="1" dirty="0"/>
              <a:t>Para Ortega, la vida humana es la realidad </a:t>
            </a:r>
            <a:r>
              <a:rPr lang="es-PR" sz="3600" b="1" dirty="0" smtClean="0"/>
              <a:t>radical.</a:t>
            </a:r>
          </a:p>
          <a:p>
            <a:r>
              <a:rPr lang="es-PR" sz="3600" b="1" dirty="0"/>
              <a:t>Denomina «razón vital» a un nuevo tipo de razón </a:t>
            </a:r>
            <a:r>
              <a:rPr lang="es-PR" sz="3600" b="1" dirty="0" smtClean="0"/>
              <a:t>.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b="1" dirty="0" err="1"/>
              <a:t>Edmund</a:t>
            </a:r>
            <a:r>
              <a:rPr lang="es-PR" b="1" dirty="0"/>
              <a:t> Gustav </a:t>
            </a:r>
            <a:r>
              <a:rPr lang="es-PR" b="1" dirty="0" err="1"/>
              <a:t>Albrecht</a:t>
            </a:r>
            <a:r>
              <a:rPr lang="es-PR" b="1" dirty="0"/>
              <a:t> Husserl 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5257800"/>
          </a:xfrm>
        </p:spPr>
        <p:txBody>
          <a:bodyPr>
            <a:normAutofit/>
          </a:bodyPr>
          <a:lstStyle/>
          <a:p>
            <a:r>
              <a:rPr lang="es-PR" sz="3600" dirty="0" smtClean="0"/>
              <a:t>Nace el 8 </a:t>
            </a:r>
            <a:r>
              <a:rPr lang="es-PR" sz="3600" dirty="0"/>
              <a:t>de abril de 1859- </a:t>
            </a:r>
            <a:r>
              <a:rPr lang="es-PR" sz="3600" dirty="0" smtClean="0"/>
              <a:t>y muere el 26 </a:t>
            </a:r>
            <a:r>
              <a:rPr lang="es-PR" sz="3600" dirty="0"/>
              <a:t>de abril de </a:t>
            </a:r>
            <a:r>
              <a:rPr lang="es-PR" sz="3600" dirty="0" smtClean="0"/>
              <a:t>1938. </a:t>
            </a:r>
          </a:p>
          <a:p>
            <a:r>
              <a:rPr lang="es-PR" sz="3600" dirty="0" smtClean="0"/>
              <a:t>Fue un filósofo </a:t>
            </a:r>
            <a:r>
              <a:rPr lang="es-PR" sz="3600" dirty="0"/>
              <a:t>alemán fundador del movimiento fenomenológico o fenomenología y discípulo de Franz </a:t>
            </a:r>
            <a:r>
              <a:rPr lang="es-PR" sz="3600" dirty="0" err="1"/>
              <a:t>Brentano</a:t>
            </a:r>
            <a:r>
              <a:rPr lang="es-PR" sz="3600" dirty="0"/>
              <a:t> y Carl </a:t>
            </a:r>
            <a:r>
              <a:rPr lang="es-PR" sz="3600" dirty="0" err="1"/>
              <a:t>Stumpf</a:t>
            </a:r>
            <a:endParaRPr lang="en-US" sz="3600" dirty="0"/>
          </a:p>
        </p:txBody>
      </p:sp>
      <p:pic>
        <p:nvPicPr>
          <p:cNvPr id="19458" name="Picture 2" descr="http://upload.wikimedia.org/wikipedia/commons/thumb/8/8f/Edmund_Husserl_1900.jpg/200px-Edmund_Husserl_1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371600"/>
            <a:ext cx="33528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Aportaciones</a:t>
            </a:r>
            <a:r>
              <a:rPr lang="en-US" dirty="0" smtClean="0"/>
              <a:t> a la </a:t>
            </a:r>
            <a:r>
              <a:rPr lang="en-US" dirty="0" err="1" smtClean="0"/>
              <a:t>Filosofía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5257800"/>
          </a:xfrm>
        </p:spPr>
        <p:txBody>
          <a:bodyPr>
            <a:normAutofit/>
          </a:bodyPr>
          <a:lstStyle/>
          <a:p>
            <a:r>
              <a:rPr lang="es-PR" sz="3600" dirty="0" smtClean="0"/>
              <a:t>Identificaba al </a:t>
            </a:r>
            <a:r>
              <a:rPr lang="es-PR" sz="3600" dirty="0"/>
              <a:t>sujeto del conocimiento y el sujeto </a:t>
            </a:r>
            <a:r>
              <a:rPr lang="es-PR" sz="3600" dirty="0" smtClean="0"/>
              <a:t>psicológico.</a:t>
            </a:r>
          </a:p>
          <a:p>
            <a:endParaRPr lang="es-PR" sz="3600" dirty="0" smtClean="0"/>
          </a:p>
          <a:p>
            <a:r>
              <a:rPr lang="es-PR" sz="3600" dirty="0" smtClean="0"/>
              <a:t>Desarrolló </a:t>
            </a:r>
            <a:r>
              <a:rPr lang="es-PR" sz="3600" dirty="0"/>
              <a:t>en plenitud la fenomenología</a:t>
            </a:r>
            <a:endParaRPr lang="es-PR" sz="3600" dirty="0" smtClean="0"/>
          </a:p>
          <a:p>
            <a:endParaRPr lang="en-US" dirty="0"/>
          </a:p>
        </p:txBody>
      </p:sp>
      <p:pic>
        <p:nvPicPr>
          <p:cNvPr id="23554" name="Picture 2" descr="http://1.bp.blogspot.com/_0JTsHYodlnM/TVMDcR2cIrI/AAAAAAAAAEM/aao0w610D5U/s1600/filosofia_6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2525" y="1143000"/>
            <a:ext cx="41814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944</Words>
  <Application>Microsoft Office PowerPoint</Application>
  <PresentationFormat>On-screen Show (4:3)</PresentationFormat>
  <Paragraphs>79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Filosofia Contemporanea parte- a</vt:lpstr>
      <vt:lpstr>Filosofía Contemporánea</vt:lpstr>
      <vt:lpstr>Friedrich Wilhelm Nietzsche   </vt:lpstr>
      <vt:lpstr>Sus Aportaciones a la Filosofía</vt:lpstr>
      <vt:lpstr>Sus Aportaciones a la Filosofía</vt:lpstr>
      <vt:lpstr>José Ortega y Gasset  </vt:lpstr>
      <vt:lpstr>Sus Aportaciones a la Filosofía</vt:lpstr>
      <vt:lpstr>Edmund Gustav Albrecht Husserl  </vt:lpstr>
      <vt:lpstr>Sus Aportaciones a la Filosofía</vt:lpstr>
      <vt:lpstr>Sus Aportaciones a la Filosofía</vt:lpstr>
      <vt:lpstr>Karl Jaspers </vt:lpstr>
      <vt:lpstr>Sus Aportaciones a la Filosofía</vt:lpstr>
      <vt:lpstr>Martín Heidegger </vt:lpstr>
      <vt:lpstr>Sus Aportaciones a la Filosofía</vt:lpstr>
      <vt:lpstr>Sus Aportaciones a la Filosofía</vt:lpstr>
      <vt:lpstr>Jean Paul Sartre </vt:lpstr>
      <vt:lpstr>Sus Aportaciones a la Filosofia</vt:lpstr>
      <vt:lpstr>Miguel de Unamuno </vt:lpstr>
      <vt:lpstr>Sus Aportaciones a la Filosofía</vt:lpstr>
      <vt:lpstr>Oswaldo Spengler </vt:lpstr>
      <vt:lpstr>Sus Aportaciones a la Filosofía</vt:lpstr>
      <vt:lpstr>Sus Aportaciones a la Filosofía</vt:lpstr>
      <vt:lpstr>  Arnold toynbee  Arnold Joseph Toynbee </vt:lpstr>
      <vt:lpstr>Sus Aportaciones a la Filosofía</vt:lpstr>
      <vt:lpstr>Benedetto Croce </vt:lpstr>
      <vt:lpstr>Sus Aportaciones a la Filosofía</vt:lpstr>
      <vt:lpstr>Ernst Cassirer </vt:lpstr>
      <vt:lpstr>Sus Aportaciones a la Filosofía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Filosofia Contemporanea parte- a</dc:title>
  <dc:creator>Aysha</dc:creator>
  <cp:lastModifiedBy>Aysha</cp:lastModifiedBy>
  <cp:revision>18</cp:revision>
  <dcterms:created xsi:type="dcterms:W3CDTF">2011-08-20T16:01:03Z</dcterms:created>
  <dcterms:modified xsi:type="dcterms:W3CDTF">2011-08-20T18:13:13Z</dcterms:modified>
</cp:coreProperties>
</file>